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71" r:id="rId3"/>
    <p:sldId id="259" r:id="rId4"/>
    <p:sldId id="262" r:id="rId5"/>
    <p:sldId id="276" r:id="rId6"/>
    <p:sldId id="260" r:id="rId7"/>
    <p:sldId id="277" r:id="rId8"/>
    <p:sldId id="279" r:id="rId9"/>
    <p:sldId id="278" r:id="rId10"/>
    <p:sldId id="280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01"/>
    <a:srgbClr val="FF6401"/>
    <a:srgbClr val="003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A77A2-D0E7-4ECD-815E-D2BBDE2894B9}" v="103" dt="2021-10-29T04:38:39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7" autoAdjust="0"/>
    <p:restoredTop sz="95091"/>
  </p:normalViewPr>
  <p:slideViewPr>
    <p:cSldViewPr snapToGrid="0" snapToObjects="1">
      <p:cViewPr varScale="1">
        <p:scale>
          <a:sx n="75" d="100"/>
          <a:sy n="75" d="100"/>
        </p:scale>
        <p:origin x="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CAA6-1FB1-EE48-960B-1E72926DC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8E292-BCF2-3741-BC21-BBE373C7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7BD8C-6757-FE40-9483-4F2D65D0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88450-2AAB-6046-89D6-F7D31E10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0619-499D-3B41-A10A-9560993A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63677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2B83-48A1-7B4A-880D-E0E5DEF4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E65C0-C858-4648-A37A-B67712993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23BF-6619-4A4B-8458-9FFF2BD4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9C3F-5EF5-884F-9418-EAD4DE00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CAE4-0218-974B-A731-99A4E81C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260375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EA4D7-8CFC-7442-AD47-291A8A4E2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C9550-0DA8-2B4D-961F-F3940A849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48AA-B64D-DA41-A521-3D5FE77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312C5-47B0-6541-BA83-9781E21C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3EEC-1E9D-2044-A3A6-CD624576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294223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A8D0-046D-E941-A271-9A84090A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1F41-C825-5D49-BEAC-82957F34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869E-E0AC-FD45-AD2D-DDBEBF73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36444-7518-D341-BD27-B1726A32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D21B-C1FB-E648-8BC5-7AAAA5A4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394147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AEA8-A05F-224E-837C-077B0B44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6B4D6-A4ED-654D-9568-72144FB48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FC5D-BF50-D149-A98B-549FF8A3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3F92F-BDE1-A045-8B97-1E4F4B46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0541-0D17-9E44-8A6E-1A48DE9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4534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A02A-A462-3742-A6A2-E7879BF9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31E7-7C69-BD4A-B303-C1CF6C276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05EA0-3B88-1E4E-846B-17844F3D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4B4F5-5E55-9B4B-AE32-922BA62B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0CAA9-5B6B-E247-9190-D24EE92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9BD4F-9048-3C41-A993-4435605B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5486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BADE-3FCD-7645-B4A4-72222D14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A57D7-E47D-0242-B5F6-793DD0FE9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473C-7F51-1941-94EA-A2E5BEFD8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45699-2821-D648-B365-2F7DCF1EF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AFF1A-DFD4-4D4C-BFD1-58DEF0C6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2B5E2-7353-3945-9DDA-5D1D81F8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9EF9D4-794F-F74F-AC28-CC7F0681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0802C-CA01-DC49-B2DD-7DE0B396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305980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AAA6-3D46-514A-BD10-D5693500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83441-2DBC-7E40-BF3C-C495BE2B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944C-A93C-B24B-A973-EB332A2D8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E4B7-DEDD-1C4C-B03A-13459360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84854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6F8D2-4544-9A4C-BD23-02CE5AF4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2C875-79DA-1444-B968-0EAADA47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9D0BE-853D-A240-B957-6CD6C32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0164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73C3-B164-3047-B89D-9A7B11AD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0ABD-2458-4B44-8A22-3EA834B2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8679D-F2F8-8048-A283-66007CDED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730B8-4D79-C649-A0A8-32B9D89B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710BB-2F0E-E24F-A5DD-4EB3C9D8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E490-A8CF-9947-A981-79EC009B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75068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24F4-1DC3-8E44-81D9-3AC5EFE0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029E2-70A7-3044-8DEF-95213421B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1499C-19FD-ED49-A7CA-29D55813F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E6FF3-82D5-C940-A090-DED2C113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7A4F0-F2AF-1B40-8DB0-BF4BA19A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A29E6-9321-4944-B909-C94CE612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02656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0E0BF-3DB2-B64C-83D9-AD18155D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7D0D-9858-FC41-813F-4390966E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3D8A8-B022-5249-BF7A-2F175013F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6A052-E1E0-E849-A2E8-04124379C134}" type="datetimeFigureOut">
              <a:rPr kumimoji="1" lang="zh-CN" altLang="en-US" smtClean="0"/>
              <a:t>2022/1/17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6D2E-E9D4-8940-A261-6EE9E1CB7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09EF7-8A3A-6644-B5A7-B32307484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4595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log.tx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10" Type="http://schemas.openxmlformats.org/officeDocument/2006/relationships/image" Target="../media/image7.wmf"/><Relationship Id="rId4" Type="http://schemas.openxmlformats.org/officeDocument/2006/relationships/image" Target="../media/image9.gif"/><Relationship Id="rId9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 fontScale="90000"/>
          </a:bodyPr>
          <a:lstStyle/>
          <a:p>
            <a:r>
              <a:rPr kumimoji="1" lang="en-US" b="1" dirty="0" err="1">
                <a:solidFill>
                  <a:srgbClr val="003B7E"/>
                </a:solidFill>
                <a:latin typeface="Avenir Book" panose="02000503020000020003" pitchFamily="2" charset="0"/>
              </a:rPr>
              <a:t>Radiogenomic</a:t>
            </a:r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 Analysis of Glioblastoma with Deep Learning Techniques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A3DE7-806F-7B40-AA46-01EA58F5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318" y="3966161"/>
            <a:ext cx="8846126" cy="1991294"/>
          </a:xfrm>
        </p:spPr>
        <p:txBody>
          <a:bodyPr>
            <a:normAutofit/>
          </a:bodyPr>
          <a:lstStyle/>
          <a:p>
            <a:r>
              <a:rPr kumimoji="1" lang="en-US" dirty="0">
                <a:latin typeface="Avenir Book" panose="02000503020000020003" pitchFamily="2" charset="0"/>
              </a:rPr>
              <a:t>01/17/2021</a:t>
            </a:r>
          </a:p>
          <a:p>
            <a:r>
              <a:rPr kumimoji="1" lang="en-US" dirty="0">
                <a:latin typeface="Avenir Book" panose="02000503020000020003" pitchFamily="2" charset="0"/>
              </a:rPr>
              <a:t>Yichong Wang</a:t>
            </a:r>
            <a:endParaRPr kumimoji="1" lang="en-CN" dirty="0"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73384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F5CCC-D082-4784-AF7C-AA273D20437C}"/>
              </a:ext>
            </a:extLst>
          </p:cNvPr>
          <p:cNvSpPr txBox="1"/>
          <p:nvPr/>
        </p:nvSpPr>
        <p:spPr>
          <a:xfrm>
            <a:off x="4818726" y="6482780"/>
            <a:ext cx="25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wangyichong@u.nus.edu</a:t>
            </a:r>
          </a:p>
        </p:txBody>
      </p:sp>
    </p:spTree>
    <p:extLst>
      <p:ext uri="{BB962C8B-B14F-4D97-AF65-F5344CB8AC3E}">
        <p14:creationId xmlns:p14="http://schemas.microsoft.com/office/powerpoint/2010/main" val="6744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20E31CC-86D1-46DC-AA95-20529E32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1863"/>
            <a:ext cx="12192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80F21-21BE-4BAA-8832-5170F0E0FEB9}"/>
              </a:ext>
            </a:extLst>
          </p:cNvPr>
          <p:cNvSpPr txBox="1"/>
          <p:nvPr/>
        </p:nvSpPr>
        <p:spPr>
          <a:xfrm>
            <a:off x="537410" y="4519863"/>
            <a:ext cx="195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 56%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1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98AF5-B3FC-43ED-8937-D506229642F5}"/>
              </a:ext>
            </a:extLst>
          </p:cNvPr>
          <p:cNvSpPr txBox="1"/>
          <p:nvPr/>
        </p:nvSpPr>
        <p:spPr>
          <a:xfrm>
            <a:off x="3553327" y="4519863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Forest: 77%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8A7D5-866B-453E-8B7B-6D20A7F1B5B8}"/>
              </a:ext>
            </a:extLst>
          </p:cNvPr>
          <p:cNvSpPr txBox="1"/>
          <p:nvPr/>
        </p:nvSpPr>
        <p:spPr>
          <a:xfrm>
            <a:off x="7002379" y="451326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 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34CCB-E20C-476A-8470-E73B16796D67}"/>
              </a:ext>
            </a:extLst>
          </p:cNvPr>
          <p:cNvSpPr txBox="1"/>
          <p:nvPr/>
        </p:nvSpPr>
        <p:spPr>
          <a:xfrm>
            <a:off x="9939846" y="446212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SVM: 40%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3187148" y="5357169"/>
            <a:ext cx="5465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MLP have the best preference in classifying this dataset</a:t>
            </a:r>
          </a:p>
          <a:p>
            <a:pPr algn="ctr"/>
            <a:r>
              <a:rPr lang="en-US" b="1" dirty="0"/>
              <a:t>This dataset is not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6658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13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501"/>
                </a:solidFill>
              </a:rPr>
              <a:t>Overfit: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1215344" y="5356275"/>
            <a:ext cx="981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Even add random forest tree numbers into 500, the overfit question still exist (Train accuracy = 100%)</a:t>
            </a:r>
          </a:p>
          <a:p>
            <a:pPr algn="ctr"/>
            <a:r>
              <a:rPr lang="en-US" b="1" dirty="0"/>
              <a:t>This problem exist in every algorithms I have ever tried</a:t>
            </a: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6376B2D1-5AE9-4644-9C5A-938458B6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1019770"/>
            <a:ext cx="8513882" cy="42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0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501"/>
                </a:solidFill>
              </a:rPr>
              <a:t>Imbalance: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1021561" y="5357169"/>
            <a:ext cx="979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Imbalance, the </a:t>
            </a:r>
            <a:r>
              <a:rPr lang="en-US" altLang="zh-CN" b="1" dirty="0"/>
              <a:t>C</a:t>
            </a:r>
            <a:r>
              <a:rPr lang="en-US" b="1" dirty="0"/>
              <a:t>lassical and </a:t>
            </a:r>
            <a:r>
              <a:rPr lang="en-US" b="1" dirty="0" err="1"/>
              <a:t>Proneural</a:t>
            </a:r>
            <a:r>
              <a:rPr lang="en-US" b="1" dirty="0"/>
              <a:t> </a:t>
            </a:r>
            <a:r>
              <a:rPr lang="en-US" altLang="zh-CN" b="1" dirty="0"/>
              <a:t>is the most subtypes of GBM, leading to data imbalance,</a:t>
            </a:r>
          </a:p>
          <a:p>
            <a:pPr algn="ctr"/>
            <a:r>
              <a:rPr lang="en-US" b="1" dirty="0"/>
              <a:t>which may lead classical and </a:t>
            </a:r>
            <a:r>
              <a:rPr lang="en-US" b="1" dirty="0" err="1"/>
              <a:t>proneural</a:t>
            </a:r>
            <a:r>
              <a:rPr lang="en-US" b="1" dirty="0"/>
              <a:t> type prediction sensitivity is higher, but others will be lower</a:t>
            </a: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6376B2D1-5AE9-4644-9C5A-938458B6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1019770"/>
            <a:ext cx="8513882" cy="42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BC377-CFA9-4DDA-946F-6D5CC572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8981"/>
            <a:ext cx="1219200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19931-2715-4D7F-96F0-C32C78D98E8D}"/>
              </a:ext>
            </a:extLst>
          </p:cNvPr>
          <p:cNvSpPr txBox="1"/>
          <p:nvPr/>
        </p:nvSpPr>
        <p:spPr>
          <a:xfrm>
            <a:off x="537410" y="4519863"/>
            <a:ext cx="195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 68%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D966C-DA1D-4007-9518-A7249F39B9C4}"/>
              </a:ext>
            </a:extLst>
          </p:cNvPr>
          <p:cNvSpPr txBox="1"/>
          <p:nvPr/>
        </p:nvSpPr>
        <p:spPr>
          <a:xfrm>
            <a:off x="3553327" y="4519863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Forest: 84%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40D0A-40ED-40D9-B896-9CEC9F3D075F}"/>
              </a:ext>
            </a:extLst>
          </p:cNvPr>
          <p:cNvSpPr txBox="1"/>
          <p:nvPr/>
        </p:nvSpPr>
        <p:spPr>
          <a:xfrm>
            <a:off x="7002379" y="451326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 88%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C937C-68D0-41FE-A1E1-14CC2A758EEE}"/>
              </a:ext>
            </a:extLst>
          </p:cNvPr>
          <p:cNvSpPr txBox="1"/>
          <p:nvPr/>
        </p:nvSpPr>
        <p:spPr>
          <a:xfrm>
            <a:off x="9939846" y="446212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SVM: 54%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BC9D0-39E8-4B79-AA58-6193A3596B8E}"/>
              </a:ext>
            </a:extLst>
          </p:cNvPr>
          <p:cNvSpPr txBox="1"/>
          <p:nvPr/>
        </p:nvSpPr>
        <p:spPr>
          <a:xfrm>
            <a:off x="3262881" y="5106356"/>
            <a:ext cx="566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Because one GBM cancer in one</a:t>
            </a:r>
            <a:r>
              <a:rPr lang="zh-CN" altLang="en-US" b="1" dirty="0"/>
              <a:t> </a:t>
            </a:r>
            <a:r>
              <a:rPr lang="en-US" altLang="zh-CN" b="1" dirty="0"/>
              <a:t>patient have different subtypes in different subregions, using two subtypes combined into a tuple as a label is very not scientific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664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Future Plan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05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Improvements and Other direction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56B69-6B4E-486E-98BB-05C6810FD912}"/>
              </a:ext>
            </a:extLst>
          </p:cNvPr>
          <p:cNvSpPr txBox="1"/>
          <p:nvPr/>
        </p:nvSpPr>
        <p:spPr>
          <a:xfrm>
            <a:off x="767714" y="1501408"/>
            <a:ext cx="96107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segmentation, considering we use different MRI series as one single input, I don’t think it will be a great way to train model, I will use one single MRI series picture to train specific model to detect the specific MRI series image. Meanwhile, we can also stack different MRI series picture in the axis=0 to make it a multi-channel picture to train the model, this can be helpful when we can obtain different MRI series pictures to do the segmentation.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For data imbalance leading to some subtypes’ sensitivity are so high to affect whole model’s accuracy problem, we can use </a:t>
            </a:r>
            <a:r>
              <a:rPr lang="en-US" dirty="0">
                <a:solidFill>
                  <a:srgbClr val="FF6501"/>
                </a:solidFill>
                <a:effectLst/>
                <a:latin typeface="Arial" panose="020B0604020202020204" pitchFamily="34" charset="0"/>
              </a:rPr>
              <a:t>data augmentation</a:t>
            </a:r>
            <a:r>
              <a:rPr lang="en-US" dirty="0">
                <a:effectLst/>
                <a:latin typeface="Arial" panose="020B0604020202020204" pitchFamily="34" charset="0"/>
              </a:rPr>
              <a:t> to solve. If we want to get better results, may be we can use </a:t>
            </a:r>
            <a:r>
              <a:rPr lang="en-US" dirty="0">
                <a:solidFill>
                  <a:srgbClr val="FF6501"/>
                </a:solidFill>
                <a:effectLst/>
                <a:latin typeface="Arial" panose="020B0604020202020204" pitchFamily="34" charset="0"/>
              </a:rPr>
              <a:t>GAN</a:t>
            </a:r>
            <a:r>
              <a:rPr lang="en-US" dirty="0">
                <a:effectLst/>
                <a:latin typeface="Arial" panose="020B0604020202020204" pitchFamily="34" charset="0"/>
              </a:rPr>
              <a:t> to produce data to do data augmentation.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overfit problem, we need to try some optimizer methods to solve this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problem.I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think add </a:t>
            </a:r>
            <a:r>
              <a:rPr lang="en-US" b="0" i="0" dirty="0">
                <a:solidFill>
                  <a:srgbClr val="FF6501"/>
                </a:solidFill>
                <a:effectLst/>
                <a:latin typeface="Arial" panose="020B0604020202020204" pitchFamily="34" charset="0"/>
              </a:rPr>
              <a:t>dropout layer </a:t>
            </a:r>
            <a:r>
              <a:rPr lang="en-US" b="0" i="0" dirty="0">
                <a:effectLst/>
                <a:latin typeface="Arial" panose="020B0604020202020204" pitchFamily="34" charset="0"/>
              </a:rPr>
              <a:t>to MLP may solve this problem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At last, the most interesting improvements for this project is to remake the whole procedures to make a </a:t>
            </a:r>
            <a:r>
              <a:rPr lang="en-US" b="0" i="0" dirty="0">
                <a:solidFill>
                  <a:srgbClr val="FF6501"/>
                </a:solidFill>
                <a:effectLst/>
                <a:latin typeface="Arial" panose="020B0604020202020204" pitchFamily="34" charset="0"/>
              </a:rPr>
              <a:t>end-to-end</a:t>
            </a:r>
            <a:r>
              <a:rPr lang="en-US" b="0" i="0" dirty="0">
                <a:effectLst/>
                <a:latin typeface="Arial" panose="020B0604020202020204" pitchFamily="34" charset="0"/>
              </a:rPr>
              <a:t> networks. Because extract features from ROI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byhuman</a:t>
            </a:r>
            <a:r>
              <a:rPr lang="en-US" b="0" i="0" dirty="0">
                <a:effectLst/>
                <a:latin typeface="Arial" panose="020B0604020202020204" pitchFamily="34" charset="0"/>
              </a:rPr>
              <a:t> design will definitely loss information of the radiographic phenotypes, the end-to-end network may be a great improvements.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6501"/>
                </a:solidFill>
                <a:effectLst/>
                <a:latin typeface="NexusSans"/>
              </a:rPr>
              <a:t>Gene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6501"/>
                </a:solidFill>
                <a:effectLst/>
                <a:latin typeface="NexusSans"/>
              </a:rPr>
              <a:t>Gene expression </a:t>
            </a:r>
            <a:r>
              <a:rPr lang="en-US" dirty="0">
                <a:solidFill>
                  <a:srgbClr val="FF6501"/>
                </a:solidFill>
                <a:latin typeface="NexusSans"/>
              </a:rPr>
              <a:t>profile</a:t>
            </a:r>
            <a:endParaRPr lang="en-US" dirty="0">
              <a:solidFill>
                <a:srgbClr val="FF65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7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003B7E"/>
                </a:solidFill>
                <a:latin typeface="Avenir Book" panose="02000503020000020003" pitchFamily="2" charset="0"/>
              </a:rPr>
              <a:t>Brief Introduction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25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FF14-35DC-714D-8A1B-C345FEA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6" y="165694"/>
            <a:ext cx="5596806" cy="838096"/>
          </a:xfrm>
        </p:spPr>
        <p:txBody>
          <a:bodyPr>
            <a:normAutofit/>
          </a:bodyPr>
          <a:lstStyle/>
          <a:p>
            <a:r>
              <a:rPr kumimoji="1" lang="en-US" sz="4000" b="1" dirty="0">
                <a:solidFill>
                  <a:srgbClr val="003B7E"/>
                </a:solidFill>
                <a:latin typeface="Avenir Book" panose="02000503020000020003" pitchFamily="2" charset="0"/>
              </a:rPr>
              <a:t>Glioblastoma</a:t>
            </a:r>
            <a:endParaRPr kumimoji="1" lang="en-CN" sz="40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28ACB-C883-F645-921A-37EB448DA1EF}"/>
              </a:ext>
            </a:extLst>
          </p:cNvPr>
          <p:cNvSpPr/>
          <p:nvPr/>
        </p:nvSpPr>
        <p:spPr>
          <a:xfrm>
            <a:off x="-1" y="927975"/>
            <a:ext cx="5361709" cy="75815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D28E6-05C0-43E8-B507-06657E338571}"/>
              </a:ext>
            </a:extLst>
          </p:cNvPr>
          <p:cNvSpPr txBox="1"/>
          <p:nvPr/>
        </p:nvSpPr>
        <p:spPr>
          <a:xfrm>
            <a:off x="378066" y="1757082"/>
            <a:ext cx="50545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Glioblastoma (GBM) is a highly aggressive adult brain tumor and the deadliest brain tumor that originates in glial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sz="1800" b="0" i="0" u="none" strike="noStrike" baseline="0" dirty="0"/>
              <a:t> high degree of heterogeneity in both space and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b="0" i="0" u="none" strike="noStrike" baseline="0" dirty="0"/>
              <a:t>o not respond well to prescribed therapy because therapy targets the entire tumor rather than specific genetic sub-regions.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main c</a:t>
            </a:r>
            <a:r>
              <a:rPr lang="en-US" altLang="zh-CN" dirty="0"/>
              <a:t>riteria to divide GBM subtypes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The most common subtype we use in lab is </a:t>
            </a:r>
            <a:r>
              <a:rPr lang="en-US" b="0" i="0" u="none" strike="noStrike" baseline="0" dirty="0" err="1"/>
              <a:t>Varhaak</a:t>
            </a:r>
            <a:r>
              <a:rPr lang="en-US" b="0" i="0" u="none" strike="noStrike" baseline="0" dirty="0"/>
              <a:t> et al. research in 2010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977EC-F992-411A-B2BA-F223FF9B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"/>
          <a:stretch/>
        </p:blipFill>
        <p:spPr>
          <a:xfrm>
            <a:off x="5607965" y="927975"/>
            <a:ext cx="6584034" cy="5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FF14-35DC-714D-8A1B-C345FEA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130672"/>
            <a:ext cx="8114769" cy="838096"/>
          </a:xfrm>
        </p:spPr>
        <p:txBody>
          <a:bodyPr>
            <a:normAutofit/>
          </a:bodyPr>
          <a:lstStyle/>
          <a:p>
            <a:r>
              <a:rPr kumimoji="1" lang="en-US" sz="4000" b="1" dirty="0" err="1">
                <a:solidFill>
                  <a:srgbClr val="003B7E"/>
                </a:solidFill>
                <a:latin typeface="Avenir Book" panose="02000503020000020003" pitchFamily="2" charset="0"/>
              </a:rPr>
              <a:t>Radiogenomics</a:t>
            </a:r>
            <a:endParaRPr kumimoji="1" lang="en-CN" sz="40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28ACB-C883-F645-921A-37EB448DA1EF}"/>
              </a:ext>
            </a:extLst>
          </p:cNvPr>
          <p:cNvSpPr/>
          <p:nvPr/>
        </p:nvSpPr>
        <p:spPr>
          <a:xfrm flipV="1">
            <a:off x="0" y="852158"/>
            <a:ext cx="6913418" cy="758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87A09-9F7B-4D12-B492-0F260D3C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5" y="1550597"/>
            <a:ext cx="7171764" cy="3756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86F6-70FC-44F2-A8F6-9957CE4B7D48}"/>
              </a:ext>
            </a:extLst>
          </p:cNvPr>
          <p:cNvSpPr txBox="1"/>
          <p:nvPr/>
        </p:nvSpPr>
        <p:spPr>
          <a:xfrm>
            <a:off x="170249" y="965511"/>
            <a:ext cx="4849986" cy="544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i="0" dirty="0">
                <a:effectLst/>
              </a:rPr>
              <a:t>Image acquisition;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i="0" dirty="0">
                <a:effectLst/>
              </a:rPr>
              <a:t>Image processing, including noise/artifact reduction, intensity and/or orientation standardization, coregistration of the multiparametric MRI scans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i="0" dirty="0">
                <a:solidFill>
                  <a:srgbClr val="FF6501"/>
                </a:solidFill>
                <a:effectLst/>
              </a:rPr>
              <a:t>ROI definition </a:t>
            </a:r>
            <a:r>
              <a:rPr lang="en-US" b="0" i="0" dirty="0">
                <a:effectLst/>
              </a:rPr>
              <a:t>using manual annotation or </a:t>
            </a:r>
            <a:r>
              <a:rPr lang="en-US" b="0" i="0" dirty="0">
                <a:solidFill>
                  <a:srgbClr val="FF6501"/>
                </a:solidFill>
                <a:effectLst/>
              </a:rPr>
              <a:t>automatic segmentation</a:t>
            </a:r>
            <a:endParaRPr lang="en-US" dirty="0">
              <a:solidFill>
                <a:srgbClr val="FF650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FF6501"/>
                </a:solidFill>
              </a:rPr>
              <a:t>F</a:t>
            </a:r>
            <a:r>
              <a:rPr lang="en-US" b="1" i="0" dirty="0">
                <a:solidFill>
                  <a:srgbClr val="FF6501"/>
                </a:solidFill>
                <a:effectLst/>
              </a:rPr>
              <a:t>eature extraction </a:t>
            </a:r>
            <a:r>
              <a:rPr lang="en-US" b="0" i="0" dirty="0">
                <a:effectLst/>
              </a:rPr>
              <a:t>based on human-engineered (conventional radiomics) or deep-learning approaches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FF6501"/>
                </a:solidFill>
              </a:rPr>
              <a:t>D</a:t>
            </a:r>
            <a:r>
              <a:rPr lang="en-US" b="1" i="0" dirty="0">
                <a:solidFill>
                  <a:srgbClr val="FF6501"/>
                </a:solidFill>
                <a:effectLst/>
              </a:rPr>
              <a:t>ata analysis</a:t>
            </a:r>
            <a:r>
              <a:rPr lang="en-US" b="0" i="0" dirty="0">
                <a:effectLst/>
              </a:rPr>
              <a:t>, involving machine/deep-learning methods for feature selection, classification, and 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7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Progress made to-date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Segmentation Result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A4FB2-78E7-4EEC-BD36-B6C1A375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4" y="1777349"/>
            <a:ext cx="3611841" cy="1441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D2D79D-D32B-4C75-BCF0-62128F13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5" y="3991425"/>
            <a:ext cx="4917621" cy="1221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8967CC-574F-442B-B6D4-C04F7920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8" y="1481315"/>
            <a:ext cx="3533479" cy="1946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F15A2F-D0F7-4627-BC7F-7A2FAE1F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79" y="3782499"/>
            <a:ext cx="4091135" cy="17046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0221FD-67DD-4DEB-88EA-FB1A50DD5306}"/>
              </a:ext>
            </a:extLst>
          </p:cNvPr>
          <p:cNvSpPr txBox="1"/>
          <p:nvPr/>
        </p:nvSpPr>
        <p:spPr>
          <a:xfrm>
            <a:off x="1404257" y="3396445"/>
            <a:ext cx="2620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Region-based Approaches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27573-EDF4-401C-B00E-6460FF59D615}"/>
              </a:ext>
            </a:extLst>
          </p:cNvPr>
          <p:cNvSpPr txBox="1"/>
          <p:nvPr/>
        </p:nvSpPr>
        <p:spPr>
          <a:xfrm>
            <a:off x="1744228" y="5391321"/>
            <a:ext cx="1940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Edge-Based Approaches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DF4BC-8791-42AE-8ABD-656FC9B13F16}"/>
              </a:ext>
            </a:extLst>
          </p:cNvPr>
          <p:cNvSpPr txBox="1"/>
          <p:nvPr/>
        </p:nvSpPr>
        <p:spPr>
          <a:xfrm>
            <a:off x="7500672" y="3550333"/>
            <a:ext cx="2038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Classification approaches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C61DB-1130-4425-9CFD-7A7CE8A8A19D}"/>
              </a:ext>
            </a:extLst>
          </p:cNvPr>
          <p:cNvSpPr txBox="1"/>
          <p:nvPr/>
        </p:nvSpPr>
        <p:spPr>
          <a:xfrm>
            <a:off x="8143787" y="5411527"/>
            <a:ext cx="2051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 err="1">
                <a:latin typeface="CMR10"/>
              </a:rPr>
              <a:t>Altas</a:t>
            </a:r>
            <a:r>
              <a:rPr lang="en-US" sz="1400" b="0" i="0" u="none" strike="noStrike" baseline="0" dirty="0">
                <a:latin typeface="CMR10"/>
              </a:rPr>
              <a:t>-based </a:t>
            </a:r>
            <a:r>
              <a:rPr lang="en-US" sz="1400" b="0" i="0" u="none" strike="noStrike" baseline="0" dirty="0" err="1">
                <a:latin typeface="CMR10"/>
              </a:rPr>
              <a:t>approcahes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888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Segmentation Result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45EBC9F7-B3C6-467A-9886-9A125994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77" y="1243844"/>
            <a:ext cx="3089092" cy="20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9A87C-19A8-4106-B573-4CAB6759D332}"/>
              </a:ext>
            </a:extLst>
          </p:cNvPr>
          <p:cNvSpPr txBox="1"/>
          <p:nvPr/>
        </p:nvSpPr>
        <p:spPr>
          <a:xfrm>
            <a:off x="6095999" y="3268060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501"/>
                </a:solidFill>
              </a:rPr>
              <a:t>U-net</a:t>
            </a:r>
          </a:p>
        </p:txBody>
      </p:sp>
      <p:pic>
        <p:nvPicPr>
          <p:cNvPr id="4" name="Picture 3" descr="A picture containing mask, wheel, gear&#10;&#10;Description automatically generated">
            <a:extLst>
              <a:ext uri="{FF2B5EF4-FFF2-40B4-BE49-F238E27FC236}">
                <a16:creationId xmlns:a16="http://schemas.microsoft.com/office/drawing/2014/main" id="{BFFF3CAB-E98E-45A7-B222-1AF24C2C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7" y="1460834"/>
            <a:ext cx="4282225" cy="1434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9ABB5-95D2-40AD-A085-2346E0870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37" y="3034043"/>
            <a:ext cx="4282225" cy="1434766"/>
          </a:xfrm>
          <a:prstGeom prst="rect">
            <a:avLst/>
          </a:prstGeom>
        </p:spPr>
      </p:pic>
      <p:pic>
        <p:nvPicPr>
          <p:cNvPr id="9" name="Picture 8" descr="A picture containing gear&#10;&#10;Description automatically generated">
            <a:extLst>
              <a:ext uri="{FF2B5EF4-FFF2-40B4-BE49-F238E27FC236}">
                <a16:creationId xmlns:a16="http://schemas.microsoft.com/office/drawing/2014/main" id="{10AA3A3F-CE2D-4EE1-B6EB-AE9FBC809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37" y="4660883"/>
            <a:ext cx="4282225" cy="1434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80003-7224-42D8-96E5-BD6F3225F0A4}"/>
              </a:ext>
            </a:extLst>
          </p:cNvPr>
          <p:cNvSpPr txBox="1"/>
          <p:nvPr/>
        </p:nvSpPr>
        <p:spPr>
          <a:xfrm>
            <a:off x="0" y="6095649"/>
            <a:ext cx="513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Left: MRI Image, Middle: Ground Truth, Right: </a:t>
            </a:r>
            <a:r>
              <a:rPr lang="en-US" altLang="zh-CN" sz="1400" dirty="0" err="1"/>
              <a:t>Semgentation</a:t>
            </a:r>
            <a:r>
              <a:rPr lang="en-US" altLang="zh-CN" sz="1400" dirty="0"/>
              <a:t> Results</a:t>
            </a:r>
            <a:endParaRPr lang="en-US" sz="1400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F00CE035-1A52-4E5A-811A-A0BF6BD1E7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254" b="6906"/>
          <a:stretch/>
        </p:blipFill>
        <p:spPr>
          <a:xfrm>
            <a:off x="5195485" y="3545305"/>
            <a:ext cx="2970678" cy="2460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8D362B-560C-408C-A123-F86DFACE1A10}"/>
              </a:ext>
            </a:extLst>
          </p:cNvPr>
          <p:cNvSpPr txBox="1"/>
          <p:nvPr/>
        </p:nvSpPr>
        <p:spPr>
          <a:xfrm>
            <a:off x="8684384" y="1444792"/>
            <a:ext cx="2370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39 Patients</a:t>
            </a:r>
          </a:p>
          <a:p>
            <a:r>
              <a:rPr lang="en-US" dirty="0"/>
              <a:t>MRI Series: T1,T2,FLAIR</a:t>
            </a:r>
          </a:p>
          <a:p>
            <a:r>
              <a:rPr lang="en-US" dirty="0"/>
              <a:t>Plane: </a:t>
            </a:r>
            <a:r>
              <a:rPr lang="en-US" dirty="0">
                <a:solidFill>
                  <a:srgbClr val="FF6501"/>
                </a:solidFill>
              </a:rPr>
              <a:t>AX</a:t>
            </a:r>
            <a:r>
              <a:rPr lang="en-US" dirty="0"/>
              <a:t>, COR, SAG</a:t>
            </a:r>
          </a:p>
          <a:p>
            <a:r>
              <a:rPr lang="en-US" dirty="0"/>
              <a:t>Totally 18528 Images</a:t>
            </a:r>
          </a:p>
          <a:p>
            <a:r>
              <a:rPr lang="en-US" dirty="0"/>
              <a:t>Train : Test = 4 : 1</a:t>
            </a:r>
          </a:p>
          <a:p>
            <a:r>
              <a:rPr lang="en-US" dirty="0"/>
              <a:t>Train times: 225248</a:t>
            </a:r>
          </a:p>
        </p:txBody>
      </p:sp>
      <p:graphicFrame>
        <p:nvGraphicFramePr>
          <p:cNvPr id="19" name="Object 18">
            <a:hlinkClick r:id="rId8" action="ppaction://hlinkfile"/>
            <a:extLst>
              <a:ext uri="{FF2B5EF4-FFF2-40B4-BE49-F238E27FC236}">
                <a16:creationId xmlns:a16="http://schemas.microsoft.com/office/drawing/2014/main" id="{938F0BC2-3685-446E-B5A6-D123FE647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124662"/>
              </p:ext>
            </p:extLst>
          </p:nvPr>
        </p:nvGraphicFramePr>
        <p:xfrm>
          <a:off x="10840656" y="4090179"/>
          <a:ext cx="4286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9" imgW="428040" imgH="538200" progId="Package">
                  <p:embed/>
                </p:oleObj>
              </mc:Choice>
              <mc:Fallback>
                <p:oleObj name="Packager Shell Object" showAsIcon="1" r:id="rId9" imgW="42804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40656" y="4090179"/>
                        <a:ext cx="428625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085A146-4223-4ABD-BA77-8B7A4AF425A5}"/>
              </a:ext>
            </a:extLst>
          </p:cNvPr>
          <p:cNvSpPr txBox="1"/>
          <p:nvPr/>
        </p:nvSpPr>
        <p:spPr>
          <a:xfrm>
            <a:off x="8095098" y="4031091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and Specificity: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216AA-DA1C-4F21-9D1A-DDAFE70B4E05}"/>
              </a:ext>
            </a:extLst>
          </p:cNvPr>
          <p:cNvSpPr txBox="1"/>
          <p:nvPr/>
        </p:nvSpPr>
        <p:spPr>
          <a:xfrm>
            <a:off x="5021370" y="5957180"/>
            <a:ext cx="390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Confusion Matrix of all image segmentation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62985-BDF1-4F81-9CDA-F4FCB038AA7A}"/>
              </a:ext>
            </a:extLst>
          </p:cNvPr>
          <p:cNvSpPr txBox="1"/>
          <p:nvPr/>
        </p:nvSpPr>
        <p:spPr>
          <a:xfrm>
            <a:off x="8594327" y="5071080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501"/>
                </a:solidFill>
              </a:rPr>
              <a:t>Sensitivity&gt; 95%</a:t>
            </a:r>
          </a:p>
        </p:txBody>
      </p:sp>
    </p:spTree>
    <p:extLst>
      <p:ext uri="{BB962C8B-B14F-4D97-AF65-F5344CB8AC3E}">
        <p14:creationId xmlns:p14="http://schemas.microsoft.com/office/powerpoint/2010/main" val="258639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Feature Extraction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C99C0-82CA-4FE0-BFC0-CC93AF1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29" y="0"/>
            <a:ext cx="5042070" cy="6496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9E068-DF2D-4C5A-A643-CB6834FD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221" y="1243975"/>
            <a:ext cx="3325740" cy="5098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D16DF-6B9F-438F-8C15-1FFFC5239D18}"/>
              </a:ext>
            </a:extLst>
          </p:cNvPr>
          <p:cNvSpPr txBox="1"/>
          <p:nvPr/>
        </p:nvSpPr>
        <p:spPr>
          <a:xfrm>
            <a:off x="170249" y="1471176"/>
            <a:ext cx="29740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feature Extraction procedure, we apply </a:t>
            </a:r>
            <a:r>
              <a:rPr lang="en-US" sz="1600" dirty="0">
                <a:solidFill>
                  <a:srgbClr val="FF6501"/>
                </a:solidFill>
              </a:rPr>
              <a:t>conventional</a:t>
            </a:r>
            <a:r>
              <a:rPr lang="en-US" sz="1600" dirty="0"/>
              <a:t> CV method, using specific equation to calculate features to put image information from 2D to 1D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first, I use my own code to calculate features, but the speed is slow. Right now, we use </a:t>
            </a:r>
            <a:r>
              <a:rPr lang="en-US" sz="1600" dirty="0" err="1"/>
              <a:t>pyradiomics</a:t>
            </a:r>
            <a:r>
              <a:rPr lang="en-US" sz="1600" dirty="0"/>
              <a:t> module to extract features from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6501"/>
                </a:solidFill>
              </a:rPr>
              <a:t>Pyradiomics</a:t>
            </a:r>
            <a:r>
              <a:rPr lang="en-US" sz="1600" dirty="0"/>
              <a:t> have 120 features, most of them are texture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most classical texture feature design is using </a:t>
            </a:r>
            <a:r>
              <a:rPr lang="en-US" sz="1600" dirty="0">
                <a:solidFill>
                  <a:srgbClr val="FF6501"/>
                </a:solidFill>
              </a:rPr>
              <a:t>GLCM</a:t>
            </a:r>
          </a:p>
        </p:txBody>
      </p:sp>
    </p:spTree>
    <p:extLst>
      <p:ext uri="{BB962C8B-B14F-4D97-AF65-F5344CB8AC3E}">
        <p14:creationId xmlns:p14="http://schemas.microsoft.com/office/powerpoint/2010/main" val="227734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1E2E2387-B20B-42B3-A733-3CD0F464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6474"/>
            <a:ext cx="12192000" cy="406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2A2B23-21EC-4519-BDE5-B6BCB9EBF35F}"/>
              </a:ext>
            </a:extLst>
          </p:cNvPr>
          <p:cNvSpPr txBox="1"/>
          <p:nvPr/>
        </p:nvSpPr>
        <p:spPr>
          <a:xfrm>
            <a:off x="4544425" y="5692008"/>
            <a:ext cx="278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501"/>
                </a:solidFill>
              </a:rPr>
              <a:t>Need Normalize before 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08583-7836-4B41-B416-AC555BF8C312}"/>
              </a:ext>
            </a:extLst>
          </p:cNvPr>
          <p:cNvSpPr txBox="1"/>
          <p:nvPr/>
        </p:nvSpPr>
        <p:spPr>
          <a:xfrm>
            <a:off x="593558" y="1371600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E0731-6020-4130-AC92-C70BC951A6BA}"/>
              </a:ext>
            </a:extLst>
          </p:cNvPr>
          <p:cNvSpPr txBox="1"/>
          <p:nvPr/>
        </p:nvSpPr>
        <p:spPr>
          <a:xfrm>
            <a:off x="1228335" y="5069565"/>
            <a:ext cx="1137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A1C9-AB4D-425B-8C03-BB6682418B62}"/>
              </a:ext>
            </a:extLst>
          </p:cNvPr>
          <p:cNvSpPr txBox="1"/>
          <p:nvPr/>
        </p:nvSpPr>
        <p:spPr>
          <a:xfrm>
            <a:off x="4886642" y="5085958"/>
            <a:ext cx="2221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 Data (99% information)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A7DBD-B865-46C4-8D48-8D7FF9B1E47D}"/>
              </a:ext>
            </a:extLst>
          </p:cNvPr>
          <p:cNvSpPr txBox="1"/>
          <p:nvPr/>
        </p:nvSpPr>
        <p:spPr>
          <a:xfrm>
            <a:off x="9230227" y="5147513"/>
            <a:ext cx="1766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PCA Normalized Data </a:t>
            </a:r>
          </a:p>
        </p:txBody>
      </p:sp>
    </p:spTree>
    <p:extLst>
      <p:ext uri="{BB962C8B-B14F-4D97-AF65-F5344CB8AC3E}">
        <p14:creationId xmlns:p14="http://schemas.microsoft.com/office/powerpoint/2010/main" val="394766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729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Avenir Book</vt:lpstr>
      <vt:lpstr>CMR10</vt:lpstr>
      <vt:lpstr>NexusSans</vt:lpstr>
      <vt:lpstr>Arial</vt:lpstr>
      <vt:lpstr>Calibri</vt:lpstr>
      <vt:lpstr>Calibri Light</vt:lpstr>
      <vt:lpstr>Office Theme</vt:lpstr>
      <vt:lpstr>Packager Shell Object</vt:lpstr>
      <vt:lpstr>Radiogenomic Analysis of Glioblastoma with Deep Learning Techniques</vt:lpstr>
      <vt:lpstr>Brief Introduction</vt:lpstr>
      <vt:lpstr>Glioblastoma</vt:lpstr>
      <vt:lpstr>Radiogenomics</vt:lpstr>
      <vt:lpstr>Progress made to-date</vt:lpstr>
      <vt:lpstr>Segmentation Result</vt:lpstr>
      <vt:lpstr>Segmentation Result</vt:lpstr>
      <vt:lpstr>Feature Extraction</vt:lpstr>
      <vt:lpstr>Classify GBM Subtypes</vt:lpstr>
      <vt:lpstr>Classify GBM Subtypes</vt:lpstr>
      <vt:lpstr>Classify GBM Subtypes Problems</vt:lpstr>
      <vt:lpstr>Classify GBM Subtypes Problems</vt:lpstr>
      <vt:lpstr>Classify GBM Subtypes Problems</vt:lpstr>
      <vt:lpstr>Future Plan</vt:lpstr>
      <vt:lpstr>Improvements and Other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50601</dc:creator>
  <cp:lastModifiedBy>Francis Sherlock</cp:lastModifiedBy>
  <cp:revision>42</cp:revision>
  <dcterms:created xsi:type="dcterms:W3CDTF">2021-09-14T08:34:15Z</dcterms:created>
  <dcterms:modified xsi:type="dcterms:W3CDTF">2022-01-16T16:06:05Z</dcterms:modified>
</cp:coreProperties>
</file>